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57" r:id="rId6"/>
    <p:sldId id="290" r:id="rId7"/>
    <p:sldId id="283" r:id="rId8"/>
    <p:sldId id="267" r:id="rId9"/>
    <p:sldId id="284" r:id="rId10"/>
    <p:sldId id="268" r:id="rId11"/>
    <p:sldId id="285" r:id="rId12"/>
    <p:sldId id="266" r:id="rId13"/>
    <p:sldId id="272" r:id="rId14"/>
    <p:sldId id="270" r:id="rId15"/>
    <p:sldId id="286" r:id="rId16"/>
    <p:sldId id="280" r:id="rId17"/>
    <p:sldId id="273" r:id="rId18"/>
    <p:sldId id="271" r:id="rId19"/>
    <p:sldId id="287" r:id="rId20"/>
    <p:sldId id="274" r:id="rId21"/>
    <p:sldId id="275" r:id="rId22"/>
    <p:sldId id="276" r:id="rId23"/>
    <p:sldId id="289" r:id="rId24"/>
    <p:sldId id="278" r:id="rId25"/>
    <p:sldId id="291"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D2AA4-55E7-4BFE-8D0A-6B0D4CD52F48}" v="17" dt="2021-04-12T07:32:49.465"/>
    <p1510:client id="{6FDC0026-2EF2-5686-B58D-0DFEFD0FC99C}" v="138" dt="2021-04-12T08:02:35.448"/>
    <p1510:client id="{A172BD9F-2053-C000-0AD8-45B6DBBA27F5}" v="34" dt="2021-04-12T07:39:04.994"/>
    <p1510:client id="{FA2B1E22-191D-FEEA-87C1-176A18651150}" v="1" dt="2021-11-05T15:38:36.3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4AA1F-3D2B-4D16-B735-FD57A8D95724}" type="datetimeFigureOut">
              <a:rPr lang="nl-NL" smtClean="0"/>
              <a:t>16-3-2022</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36DDB4-007D-48C6-B359-385F75EA5F17}" type="slidenum">
              <a:rPr lang="nl-NL" smtClean="0"/>
              <a:t>‹nr.›</a:t>
            </a:fld>
            <a:endParaRPr lang="nl-NL"/>
          </a:p>
        </p:txBody>
      </p:sp>
    </p:spTree>
    <p:extLst>
      <p:ext uri="{BB962C8B-B14F-4D97-AF65-F5344CB8AC3E}">
        <p14:creationId xmlns:p14="http://schemas.microsoft.com/office/powerpoint/2010/main" val="1232857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A36DDB4-007D-48C6-B359-385F75EA5F17}" type="slidenum">
              <a:rPr lang="nl-NL" smtClean="0"/>
              <a:t>1</a:t>
            </a:fld>
            <a:endParaRPr lang="nl-NL"/>
          </a:p>
        </p:txBody>
      </p:sp>
    </p:spTree>
    <p:extLst>
      <p:ext uri="{BB962C8B-B14F-4D97-AF65-F5344CB8AC3E}">
        <p14:creationId xmlns:p14="http://schemas.microsoft.com/office/powerpoint/2010/main" val="3521846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Meer warmte wordt geproduceerd dan er afgegeven wordt</a:t>
            </a:r>
          </a:p>
          <a:p>
            <a:endParaRPr lang="nl-NL" dirty="0"/>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17</a:t>
            </a:fld>
            <a:endParaRPr lang="nl-NL"/>
          </a:p>
        </p:txBody>
      </p:sp>
    </p:spTree>
    <p:extLst>
      <p:ext uri="{BB962C8B-B14F-4D97-AF65-F5344CB8AC3E}">
        <p14:creationId xmlns:p14="http://schemas.microsoft.com/office/powerpoint/2010/main" val="278151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Proactive</a:t>
            </a:r>
            <a:r>
              <a:rPr lang="nl-NL"/>
              <a:t> p. 270</a:t>
            </a:r>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18</a:t>
            </a:fld>
            <a:endParaRPr lang="nl-NL"/>
          </a:p>
        </p:txBody>
      </p:sp>
    </p:spTree>
    <p:extLst>
      <p:ext uri="{BB962C8B-B14F-4D97-AF65-F5344CB8AC3E}">
        <p14:creationId xmlns:p14="http://schemas.microsoft.com/office/powerpoint/2010/main" val="3627287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Onwillekeurige motoriek observeren:</a:t>
            </a:r>
            <a:r>
              <a:rPr lang="nl-NL" baseline="0"/>
              <a:t> klappertanden en rillen</a:t>
            </a:r>
            <a:endParaRPr lang="nl-NL"/>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19</a:t>
            </a:fld>
            <a:endParaRPr lang="nl-NL"/>
          </a:p>
        </p:txBody>
      </p:sp>
    </p:spTree>
    <p:extLst>
      <p:ext uri="{BB962C8B-B14F-4D97-AF65-F5344CB8AC3E}">
        <p14:creationId xmlns:p14="http://schemas.microsoft.com/office/powerpoint/2010/main" val="2854549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Onwillekeurige motoriek observeren:</a:t>
            </a:r>
            <a:r>
              <a:rPr lang="nl-NL" baseline="0"/>
              <a:t> klappertanden en rillen</a:t>
            </a:r>
            <a:endParaRPr lang="nl-NL"/>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20</a:t>
            </a:fld>
            <a:endParaRPr lang="nl-NL"/>
          </a:p>
        </p:txBody>
      </p:sp>
    </p:spTree>
    <p:extLst>
      <p:ext uri="{BB962C8B-B14F-4D97-AF65-F5344CB8AC3E}">
        <p14:creationId xmlns:p14="http://schemas.microsoft.com/office/powerpoint/2010/main" val="2854549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Boek pathologie p. 142</a:t>
            </a:r>
          </a:p>
          <a:p>
            <a:endParaRPr lang="nl-NL"/>
          </a:p>
          <a:p>
            <a:r>
              <a:rPr lang="nl-NL"/>
              <a:t>Bij een hogere lichaamstemperatuur verlopen de afweerprocessen sneller</a:t>
            </a:r>
          </a:p>
          <a:p>
            <a:r>
              <a:rPr lang="nl-NL"/>
              <a:t>Bespreken: wanneer heeft</a:t>
            </a:r>
            <a:r>
              <a:rPr lang="nl-NL" baseline="0"/>
              <a:t> iemand koorts? Is koorts nuttig en waarom? , verschijnselen koorts</a:t>
            </a:r>
            <a:endParaRPr lang="nl-NL"/>
          </a:p>
          <a:p>
            <a:endParaRPr lang="nl-NL"/>
          </a:p>
          <a:p>
            <a:r>
              <a:rPr lang="nl-NL"/>
              <a:t>Verschijnselen koorts:</a:t>
            </a:r>
          </a:p>
          <a:p>
            <a:pPr marL="171450" indent="-171450">
              <a:buFontTx/>
              <a:buChar char="-"/>
            </a:pPr>
            <a:r>
              <a:rPr lang="nl-NL" baseline="0"/>
              <a:t>Versnelde ah: </a:t>
            </a:r>
            <a:r>
              <a:rPr lang="nl-NL" baseline="0" err="1"/>
              <a:t>tachypneu</a:t>
            </a:r>
            <a:endParaRPr lang="nl-NL" baseline="0"/>
          </a:p>
          <a:p>
            <a:pPr marL="171450" indent="-171450">
              <a:buFontTx/>
              <a:buChar char="-"/>
            </a:pPr>
            <a:r>
              <a:rPr lang="nl-NL" baseline="0"/>
              <a:t>Versnelde pols :tachycardie</a:t>
            </a:r>
          </a:p>
          <a:p>
            <a:pPr marL="171450" indent="-171450">
              <a:buFontTx/>
              <a:buChar char="-"/>
            </a:pPr>
            <a:r>
              <a:rPr lang="nl-NL" baseline="0"/>
              <a:t>Dorst en verminderde urineproductie</a:t>
            </a:r>
          </a:p>
          <a:p>
            <a:pPr marL="171450" indent="-171450">
              <a:buFontTx/>
              <a:buChar char="-"/>
            </a:pPr>
            <a:r>
              <a:rPr lang="nl-NL" baseline="0"/>
              <a:t>Moe, lusteloos, algehele malaise </a:t>
            </a:r>
          </a:p>
          <a:p>
            <a:pPr marL="0" indent="0">
              <a:buFontTx/>
              <a:buNone/>
            </a:pPr>
            <a:endParaRPr lang="nl-NL" baseline="0"/>
          </a:p>
          <a:p>
            <a:pPr marL="0" indent="0">
              <a:buFontTx/>
              <a:buNone/>
            </a:pPr>
            <a:r>
              <a:rPr lang="nl-NL" baseline="0"/>
              <a:t>Doelgroep die niet snel koorts zal ontwikkelen zijn bejaarden zie pathologie p. 141</a:t>
            </a:r>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21</a:t>
            </a:fld>
            <a:endParaRPr lang="nl-NL"/>
          </a:p>
        </p:txBody>
      </p:sp>
    </p:spTree>
    <p:extLst>
      <p:ext uri="{BB962C8B-B14F-4D97-AF65-F5344CB8AC3E}">
        <p14:creationId xmlns:p14="http://schemas.microsoft.com/office/powerpoint/2010/main" val="1178138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3</a:t>
            </a:fld>
            <a:endParaRPr lang="nl-NL"/>
          </a:p>
        </p:txBody>
      </p:sp>
    </p:spTree>
    <p:extLst>
      <p:ext uri="{BB962C8B-B14F-4D97-AF65-F5344CB8AC3E}">
        <p14:creationId xmlns:p14="http://schemas.microsoft.com/office/powerpoint/2010/main" val="2688782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Gemiddelde temperatuur: 37 graden:</a:t>
            </a:r>
            <a:r>
              <a:rPr lang="nl-NL" baseline="0"/>
              <a:t> hier werken enzymen en eiwitten het beste.</a:t>
            </a:r>
            <a:br>
              <a:rPr lang="nl-NL" baseline="0"/>
            </a:br>
            <a:r>
              <a:rPr lang="nl-NL" baseline="0"/>
              <a:t>Twee soorten temperaturen</a:t>
            </a:r>
            <a:br>
              <a:rPr lang="nl-NL" baseline="0"/>
            </a:br>
            <a:r>
              <a:rPr lang="nl-NL" baseline="0"/>
              <a:t>1. Kerntemperatuur: temperatuur in het lichaam</a:t>
            </a:r>
            <a:br>
              <a:rPr lang="nl-NL" baseline="0"/>
            </a:br>
            <a:r>
              <a:rPr lang="nl-NL" baseline="0"/>
              <a:t>2. Schiltemperatuur: temperatuur buiten het lichaam</a:t>
            </a:r>
          </a:p>
          <a:p>
            <a:endParaRPr lang="nl-NL" baseline="0"/>
          </a:p>
          <a:p>
            <a:r>
              <a:rPr lang="nl-NL" baseline="0"/>
              <a:t>Rond de lever is de kerntemperatuur altijd iets hoger als gevolg van de hoge stofwisselingsactiviteit </a:t>
            </a:r>
            <a:endParaRPr lang="nl-NL"/>
          </a:p>
          <a:p>
            <a:endParaRPr lang="nl-NL"/>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5</a:t>
            </a:fld>
            <a:endParaRPr lang="nl-NL"/>
          </a:p>
        </p:txBody>
      </p:sp>
    </p:spTree>
    <p:extLst>
      <p:ext uri="{BB962C8B-B14F-4D97-AF65-F5344CB8AC3E}">
        <p14:creationId xmlns:p14="http://schemas.microsoft.com/office/powerpoint/2010/main" val="126094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dirty="0"/>
              <a:t>Hypothalamus dient als thermostaat van het lichaam</a:t>
            </a:r>
            <a:r>
              <a:rPr lang="nl-NL" baseline="0" dirty="0"/>
              <a:t> en reageert op temperatuursveranderingen. Indien de hypothalamus een temp. Verandering signaleert, zal deze impulsen geven aan de hypofyse, hersenstam en hersenschors om de warmteproductie aan te passen. </a:t>
            </a:r>
          </a:p>
          <a:p>
            <a:pPr marL="228600" indent="-228600">
              <a:buAutoNum type="arabicPeriod"/>
            </a:pPr>
            <a:endParaRPr lang="nl-NL" baseline="0" dirty="0"/>
          </a:p>
          <a:p>
            <a:pPr marL="228600" indent="-228600">
              <a:buAutoNum type="arabicPeriod"/>
            </a:pPr>
            <a:r>
              <a:rPr lang="nl-NL" baseline="0" dirty="0"/>
              <a:t> Warmteproductie in het lichaam vindt plaats op het niveau van de lichaamscellen. Hoe hoger de activiteit van de celstofwisseling, des te meer warmte komt er vrij. Vandaar dat de lever, waarin de cellen dag en nacht actief zijn, als een soort kacheltje voor het lichaam dient. </a:t>
            </a:r>
            <a:endParaRPr lang="nl-NL" dirty="0"/>
          </a:p>
          <a:p>
            <a:endParaRPr lang="nl-NL" dirty="0"/>
          </a:p>
          <a:p>
            <a:endParaRPr lang="nl-NL" dirty="0"/>
          </a:p>
          <a:p>
            <a:r>
              <a:rPr lang="nl-NL" dirty="0"/>
              <a:t>Anatomie</a:t>
            </a:r>
            <a:r>
              <a:rPr lang="nl-NL" baseline="0" dirty="0"/>
              <a:t> p. 294</a:t>
            </a:r>
            <a:endParaRPr lang="nl-NL" dirty="0"/>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7</a:t>
            </a:fld>
            <a:endParaRPr lang="nl-NL"/>
          </a:p>
        </p:txBody>
      </p:sp>
    </p:spTree>
    <p:extLst>
      <p:ext uri="{BB962C8B-B14F-4D97-AF65-F5344CB8AC3E}">
        <p14:creationId xmlns:p14="http://schemas.microsoft.com/office/powerpoint/2010/main" val="424781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Wanneer de </a:t>
            </a:r>
            <a:r>
              <a:rPr lang="nl-NL" dirty="0" err="1"/>
              <a:t>llichaamstemperatuur</a:t>
            </a:r>
            <a:r>
              <a:rPr lang="nl-NL" dirty="0"/>
              <a:t> daalt, volgt</a:t>
            </a:r>
            <a:r>
              <a:rPr lang="nl-NL" baseline="0" dirty="0"/>
              <a:t> er een reactie van het lichaam</a:t>
            </a:r>
          </a:p>
          <a:p>
            <a:pPr marL="171450" indent="-171450">
              <a:buFont typeface="Wingdings"/>
              <a:buChar char="à"/>
            </a:pPr>
            <a:r>
              <a:rPr lang="nl-NL" baseline="0" dirty="0">
                <a:sym typeface="Wingdings" pitchFamily="2" charset="2"/>
              </a:rPr>
              <a:t>Spiertjes in de haarzakjes spannen aan, waardoor de haartjes overeind gaan staan (kippenvel).</a:t>
            </a:r>
          </a:p>
          <a:p>
            <a:pPr marL="171450" indent="-171450">
              <a:buFont typeface="Wingdings"/>
              <a:buChar char="à"/>
            </a:pPr>
            <a:endParaRPr lang="nl-NL" baseline="0" dirty="0">
              <a:sym typeface="Wingdings" pitchFamily="2" charset="2"/>
            </a:endParaRPr>
          </a:p>
          <a:p>
            <a:pPr marL="171450" indent="-171450">
              <a:buFont typeface="Wingdings"/>
              <a:buChar char="à"/>
            </a:pPr>
            <a:r>
              <a:rPr lang="nl-NL" baseline="0" dirty="0">
                <a:sym typeface="Wingdings" pitchFamily="2" charset="2"/>
              </a:rPr>
              <a:t> p.138 pathologie boek</a:t>
            </a:r>
          </a:p>
          <a:p>
            <a:pPr marL="0" indent="0">
              <a:buFont typeface="Wingdings"/>
              <a:buNone/>
            </a:pPr>
            <a:endParaRPr lang="nl-NL" baseline="0" dirty="0">
              <a:sym typeface="Wingdings" pitchFamily="2" charset="2"/>
            </a:endParaRPr>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11</a:t>
            </a:fld>
            <a:endParaRPr lang="nl-NL"/>
          </a:p>
        </p:txBody>
      </p:sp>
    </p:spTree>
    <p:extLst>
      <p:ext uri="{BB962C8B-B14F-4D97-AF65-F5344CB8AC3E}">
        <p14:creationId xmlns:p14="http://schemas.microsoft.com/office/powerpoint/2010/main" val="2481466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Wanneer de </a:t>
            </a:r>
            <a:r>
              <a:rPr lang="nl-NL" err="1"/>
              <a:t>llichaamstemperatuur</a:t>
            </a:r>
            <a:r>
              <a:rPr lang="nl-NL"/>
              <a:t> daalt, volgt</a:t>
            </a:r>
            <a:r>
              <a:rPr lang="nl-NL" baseline="0"/>
              <a:t> er een reactie van het lichaam</a:t>
            </a:r>
          </a:p>
          <a:p>
            <a:pPr marL="171450" indent="-171450">
              <a:buFont typeface="Wingdings"/>
              <a:buChar char="à"/>
            </a:pPr>
            <a:r>
              <a:rPr lang="nl-NL" baseline="0">
                <a:sym typeface="Wingdings" pitchFamily="2" charset="2"/>
              </a:rPr>
              <a:t>Spiertjes in de haarzakjes spannen aan, waardoor de haartjes overeind gaan staan (kippenvel).</a:t>
            </a:r>
          </a:p>
          <a:p>
            <a:pPr marL="171450" indent="-171450">
              <a:buFont typeface="Wingdings"/>
              <a:buChar char="à"/>
            </a:pPr>
            <a:endParaRPr lang="nl-NL" baseline="0">
              <a:sym typeface="Wingdings" pitchFamily="2" charset="2"/>
            </a:endParaRPr>
          </a:p>
          <a:p>
            <a:pPr marL="171450" indent="-171450">
              <a:buFont typeface="Wingdings"/>
              <a:buChar char="à"/>
            </a:pPr>
            <a:r>
              <a:rPr lang="nl-NL" baseline="0">
                <a:sym typeface="Wingdings" pitchFamily="2" charset="2"/>
              </a:rPr>
              <a:t> p.138 pathologie boek</a:t>
            </a:r>
          </a:p>
          <a:p>
            <a:pPr marL="0" indent="0">
              <a:buFont typeface="Wingdings"/>
              <a:buNone/>
            </a:pPr>
            <a:endParaRPr lang="nl-NL" baseline="0">
              <a:sym typeface="Wingdings" pitchFamily="2" charset="2"/>
            </a:endParaRPr>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12</a:t>
            </a:fld>
            <a:endParaRPr lang="nl-NL"/>
          </a:p>
        </p:txBody>
      </p:sp>
    </p:spTree>
    <p:extLst>
      <p:ext uri="{BB962C8B-B14F-4D97-AF65-F5344CB8AC3E}">
        <p14:creationId xmlns:p14="http://schemas.microsoft.com/office/powerpoint/2010/main" val="248146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Iedere patiënt heeft risico op hypothermie. </a:t>
            </a:r>
            <a:r>
              <a:rPr lang="nl-NL" baseline="0" dirty="0"/>
              <a:t> vooral ouderen &amp; pasgeborenen verhoogd risico</a:t>
            </a:r>
            <a:endParaRPr lang="nl-NL" dirty="0"/>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13</a:t>
            </a:fld>
            <a:endParaRPr lang="nl-NL"/>
          </a:p>
        </p:txBody>
      </p:sp>
    </p:spTree>
    <p:extLst>
      <p:ext uri="{BB962C8B-B14F-4D97-AF65-F5344CB8AC3E}">
        <p14:creationId xmlns:p14="http://schemas.microsoft.com/office/powerpoint/2010/main" val="3732809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 139 pathologie</a:t>
            </a:r>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15</a:t>
            </a:fld>
            <a:endParaRPr lang="nl-NL"/>
          </a:p>
        </p:txBody>
      </p:sp>
    </p:spTree>
    <p:extLst>
      <p:ext uri="{BB962C8B-B14F-4D97-AF65-F5344CB8AC3E}">
        <p14:creationId xmlns:p14="http://schemas.microsoft.com/office/powerpoint/2010/main" val="1777996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 139 pathologie</a:t>
            </a:r>
          </a:p>
        </p:txBody>
      </p:sp>
      <p:sp>
        <p:nvSpPr>
          <p:cNvPr id="4" name="Tijdelijke aanduiding voor dianummer 3"/>
          <p:cNvSpPr>
            <a:spLocks noGrp="1"/>
          </p:cNvSpPr>
          <p:nvPr>
            <p:ph type="sldNum" sz="quarter" idx="10"/>
          </p:nvPr>
        </p:nvSpPr>
        <p:spPr/>
        <p:txBody>
          <a:bodyPr/>
          <a:lstStyle/>
          <a:p>
            <a:fld id="{EA36DDB4-007D-48C6-B359-385F75EA5F17}" type="slidenum">
              <a:rPr lang="nl-NL" smtClean="0"/>
              <a:t>16</a:t>
            </a:fld>
            <a:endParaRPr lang="nl-NL"/>
          </a:p>
        </p:txBody>
      </p:sp>
    </p:spTree>
    <p:extLst>
      <p:ext uri="{BB962C8B-B14F-4D97-AF65-F5344CB8AC3E}">
        <p14:creationId xmlns:p14="http://schemas.microsoft.com/office/powerpoint/2010/main" val="177799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1332B47-D2FB-40D7-9696-A7DA4DFB93F6}" type="datetimeFigureOut">
              <a:rPr lang="nl-NL" smtClean="0"/>
              <a:t>16-3-2022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359161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1332B47-D2FB-40D7-9696-A7DA4DFB93F6}" type="datetimeFigureOut">
              <a:rPr lang="nl-NL" smtClean="0"/>
              <a:t>16-3-2022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133041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1332B47-D2FB-40D7-9696-A7DA4DFB93F6}" type="datetimeFigureOut">
              <a:rPr lang="nl-NL" smtClean="0"/>
              <a:t>16-3-2022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220869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1332B47-D2FB-40D7-9696-A7DA4DFB93F6}" type="datetimeFigureOut">
              <a:rPr lang="nl-NL" smtClean="0"/>
              <a:t>16-3-2022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99058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1332B47-D2FB-40D7-9696-A7DA4DFB93F6}" type="datetimeFigureOut">
              <a:rPr lang="nl-NL" smtClean="0"/>
              <a:t>16-3-2022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97339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1332B47-D2FB-40D7-9696-A7DA4DFB93F6}" type="datetimeFigureOut">
              <a:rPr lang="nl-NL" smtClean="0"/>
              <a:t>16-3-2022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359307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1332B47-D2FB-40D7-9696-A7DA4DFB93F6}" type="datetimeFigureOut">
              <a:rPr lang="nl-NL" smtClean="0"/>
              <a:t>16-3-2022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146344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1332B47-D2FB-40D7-9696-A7DA4DFB93F6}" type="datetimeFigureOut">
              <a:rPr lang="nl-NL" smtClean="0"/>
              <a:t>16-3-2022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135876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1332B47-D2FB-40D7-9696-A7DA4DFB93F6}" type="datetimeFigureOut">
              <a:rPr lang="nl-NL" smtClean="0"/>
              <a:t>16-3-2022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399185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1332B47-D2FB-40D7-9696-A7DA4DFB93F6}" type="datetimeFigureOut">
              <a:rPr lang="nl-NL" smtClean="0"/>
              <a:t>16-3-2022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428270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1332B47-D2FB-40D7-9696-A7DA4DFB93F6}" type="datetimeFigureOut">
              <a:rPr lang="nl-NL" smtClean="0"/>
              <a:t>16-3-2022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5E5859C-F550-4847-BFFE-9CEA29DA8C8F}" type="slidenum">
              <a:rPr lang="nl-NL" smtClean="0"/>
              <a:t>‹nr.›</a:t>
            </a:fld>
            <a:endParaRPr lang="nl-NL"/>
          </a:p>
        </p:txBody>
      </p:sp>
    </p:spTree>
    <p:extLst>
      <p:ext uri="{BB962C8B-B14F-4D97-AF65-F5344CB8AC3E}">
        <p14:creationId xmlns:p14="http://schemas.microsoft.com/office/powerpoint/2010/main" val="227831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32B47-D2FB-40D7-9696-A7DA4DFB93F6}" type="datetimeFigureOut">
              <a:rPr lang="nl-NL" smtClean="0"/>
              <a:t>16-3-2022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5859C-F550-4847-BFFE-9CEA29DA8C8F}" type="slidenum">
              <a:rPr lang="nl-NL" smtClean="0"/>
              <a:t>‹nr.›</a:t>
            </a:fld>
            <a:endParaRPr lang="nl-NL"/>
          </a:p>
        </p:txBody>
      </p:sp>
    </p:spTree>
    <p:extLst>
      <p:ext uri="{BB962C8B-B14F-4D97-AF65-F5344CB8AC3E}">
        <p14:creationId xmlns:p14="http://schemas.microsoft.com/office/powerpoint/2010/main" val="2705392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google.nl/url?sa=i&amp;rct=j&amp;q=&amp;esrc=s&amp;source=images&amp;cd=&amp;cad=rja&amp;uact=8&amp;ved=0CAcQjRxqFQoTCPeWj-nRg8kCFcGMDwodQe4JHQ&amp;url=http://monluna.nl/waarom/&amp;psig=AFQjCNGuU-xQmaeg6xx4fetwqYL4j-QPcQ&amp;ust=1447168741546379"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PbbovPMg8kCFUaPDwodnP0HcA&amp;url=http://moeders.net/sos-hoge-koorts-bij-kinderen/&amp;bvm=bv.106923889,d.bGQ&amp;psig=AFQjCNGsgbIhbwGrUTVPs8T5ySe9-sRmPw&amp;ust=144716742132440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PfayqOqg8kCFcMlDwod5IQGyg&amp;url=http://www.duikkids.nl/Pagina's/Water%20-%20lijf/Kou%20en%20duiken.html&amp;psig=AFQjCNE9eCoJB5VAVu5OfHNZ19RhXYaEDg&amp;ust=144715811021789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nl/url?sa=i&amp;rct=j&amp;q=&amp;esrc=s&amp;source=images&amp;cd=&amp;cad=rja&amp;uact=8&amp;ved=0CAcQjRxqFQoTCNvt1pOwg8kCFULxDgodvLgMyQ&amp;url=http://www.wpclipart.com/weather/weather_instruments/thermometer/thermometer.png.html&amp;bvm=bv.106923889,d.ZWU&amp;psig=AFQjCNGEi-Bq8EKdLJiAx0Gf4PlcCL64wA&amp;ust=1447159692642164"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9C6D8ABA-3C8B-42D1-BB3D-5DB41D893B10}"/>
              </a:ext>
            </a:extLst>
          </p:cNvPr>
          <p:cNvPicPr>
            <a:picLocks noChangeAspect="1"/>
          </p:cNvPicPr>
          <p:nvPr/>
        </p:nvPicPr>
        <p:blipFill rotWithShape="1">
          <a:blip r:embed="rId3">
            <a:alphaModFix amt="50000"/>
          </a:blip>
          <a:srcRect t="5467" b="9063"/>
          <a:stretch/>
        </p:blipFill>
        <p:spPr>
          <a:xfrm>
            <a:off x="20" y="1"/>
            <a:ext cx="9143980" cy="6857999"/>
          </a:xfrm>
          <a:prstGeom prst="rect">
            <a:avLst/>
          </a:prstGeom>
        </p:spPr>
      </p:pic>
      <p:sp>
        <p:nvSpPr>
          <p:cNvPr id="2" name="Titel 1"/>
          <p:cNvSpPr>
            <a:spLocks noGrp="1"/>
          </p:cNvSpPr>
          <p:nvPr>
            <p:ph type="ctrTitle"/>
          </p:nvPr>
        </p:nvSpPr>
        <p:spPr>
          <a:xfrm>
            <a:off x="1143000" y="1122362"/>
            <a:ext cx="6858000" cy="2900518"/>
          </a:xfrm>
        </p:spPr>
        <p:txBody>
          <a:bodyPr>
            <a:normAutofit/>
          </a:bodyPr>
          <a:lstStyle/>
          <a:p>
            <a:r>
              <a:rPr lang="nl-NL" b="1">
                <a:solidFill>
                  <a:srgbClr val="FFFFFF"/>
                </a:solidFill>
              </a:rPr>
              <a:t>Thermoregulatiesysteem</a:t>
            </a:r>
          </a:p>
        </p:txBody>
      </p:sp>
      <p:sp>
        <p:nvSpPr>
          <p:cNvPr id="3" name="Ondertitel 2"/>
          <p:cNvSpPr>
            <a:spLocks noGrp="1"/>
          </p:cNvSpPr>
          <p:nvPr>
            <p:ph type="subTitle" idx="1"/>
          </p:nvPr>
        </p:nvSpPr>
        <p:spPr>
          <a:xfrm>
            <a:off x="1143000" y="4159404"/>
            <a:ext cx="6858000" cy="1098395"/>
          </a:xfrm>
        </p:spPr>
        <p:txBody>
          <a:bodyPr>
            <a:normAutofit/>
          </a:bodyPr>
          <a:lstStyle/>
          <a:p>
            <a:r>
              <a:rPr lang="nl-NL">
                <a:solidFill>
                  <a:srgbClr val="FFFFFF"/>
                </a:solidFill>
              </a:rPr>
              <a:t>Klinisch redeneren</a:t>
            </a:r>
          </a:p>
        </p:txBody>
      </p:sp>
    </p:spTree>
    <p:extLst>
      <p:ext uri="{BB962C8B-B14F-4D97-AF65-F5344CB8AC3E}">
        <p14:creationId xmlns:p14="http://schemas.microsoft.com/office/powerpoint/2010/main" val="243384719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tx2"/>
                </a:solidFill>
              </a:rPr>
              <a:t>Symptomen verlaagde temperatuur en hypothermie?</a:t>
            </a:r>
          </a:p>
        </p:txBody>
      </p:sp>
      <p:sp>
        <p:nvSpPr>
          <p:cNvPr id="3" name="Tijdelijke aanduiding voor inhoud 2"/>
          <p:cNvSpPr>
            <a:spLocks noGrp="1"/>
          </p:cNvSpPr>
          <p:nvPr>
            <p:ph idx="1"/>
          </p:nvPr>
        </p:nvSpPr>
        <p:spPr/>
        <p:txBody>
          <a:bodyPr/>
          <a:lstStyle/>
          <a:p>
            <a:endParaRPr lang="nl-NL"/>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052" y="2676201"/>
            <a:ext cx="3867309" cy="4234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7568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a:solidFill>
                  <a:schemeClr val="tx2"/>
                </a:solidFill>
              </a:rPr>
              <a:t>Symptomen </a:t>
            </a:r>
          </a:p>
        </p:txBody>
      </p:sp>
      <p:sp>
        <p:nvSpPr>
          <p:cNvPr id="3" name="Tijdelijke aanduiding voor inhoud 2"/>
          <p:cNvSpPr>
            <a:spLocks noGrp="1"/>
          </p:cNvSpPr>
          <p:nvPr>
            <p:ph idx="1"/>
          </p:nvPr>
        </p:nvSpPr>
        <p:spPr/>
        <p:txBody>
          <a:bodyPr/>
          <a:lstStyle/>
          <a:p>
            <a:r>
              <a:rPr lang="nl-NL"/>
              <a:t>Kippenvel</a:t>
            </a:r>
          </a:p>
          <a:p>
            <a:r>
              <a:rPr lang="nl-NL"/>
              <a:t>Vasoconstrictie</a:t>
            </a:r>
          </a:p>
          <a:p>
            <a:r>
              <a:rPr lang="nl-NL"/>
              <a:t>Stopzetten zweetsecretie</a:t>
            </a:r>
          </a:p>
          <a:p>
            <a:r>
              <a:rPr lang="nl-NL"/>
              <a:t>Hormonen; adrenaline &amp; thyroxine</a:t>
            </a:r>
          </a:p>
          <a:p>
            <a:r>
              <a:rPr lang="nl-NL"/>
              <a:t>Toename spieractiviteit</a:t>
            </a:r>
          </a:p>
          <a:p>
            <a:endParaRPr lang="nl-NL"/>
          </a:p>
        </p:txBody>
      </p:sp>
    </p:spTree>
    <p:extLst>
      <p:ext uri="{BB962C8B-B14F-4D97-AF65-F5344CB8AC3E}">
        <p14:creationId xmlns:p14="http://schemas.microsoft.com/office/powerpoint/2010/main" val="2406784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b="1">
                <a:solidFill>
                  <a:schemeClr val="tx2"/>
                </a:solidFill>
              </a:rPr>
              <a:t>Symptomen hypothermie </a:t>
            </a:r>
          </a:p>
        </p:txBody>
      </p:sp>
      <p:sp>
        <p:nvSpPr>
          <p:cNvPr id="3" name="Tijdelijke aanduiding voor inhoud 2"/>
          <p:cNvSpPr>
            <a:spLocks noGrp="1"/>
          </p:cNvSpPr>
          <p:nvPr>
            <p:ph idx="1"/>
          </p:nvPr>
        </p:nvSpPr>
        <p:spPr/>
        <p:txBody>
          <a:bodyPr/>
          <a:lstStyle/>
          <a:p>
            <a:r>
              <a:rPr lang="nl-NL"/>
              <a:t>Droge koude huid</a:t>
            </a:r>
          </a:p>
          <a:p>
            <a:r>
              <a:rPr lang="nl-NL"/>
              <a:t> Verlaagde ademhaling, HF, RR</a:t>
            </a:r>
          </a:p>
          <a:p>
            <a:r>
              <a:rPr lang="nl-NL"/>
              <a:t>Moe en slaperig</a:t>
            </a:r>
          </a:p>
          <a:p>
            <a:r>
              <a:rPr lang="nl-NL"/>
              <a:t>Vertraagd denken</a:t>
            </a:r>
          </a:p>
          <a:p>
            <a:r>
              <a:rPr lang="nl-NL"/>
              <a:t>Oedeem bij langere duur</a:t>
            </a:r>
          </a:p>
          <a:p>
            <a:endParaRPr lang="nl-NL"/>
          </a:p>
        </p:txBody>
      </p:sp>
    </p:spTree>
    <p:extLst>
      <p:ext uri="{BB962C8B-B14F-4D97-AF65-F5344CB8AC3E}">
        <p14:creationId xmlns:p14="http://schemas.microsoft.com/office/powerpoint/2010/main" val="3948520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chemeClr val="tx2"/>
                </a:solidFill>
              </a:rPr>
              <a:t>Hypothermie</a:t>
            </a:r>
          </a:p>
        </p:txBody>
      </p:sp>
      <p:sp>
        <p:nvSpPr>
          <p:cNvPr id="3" name="Tijdelijke aanduiding voor inhoud 2"/>
          <p:cNvSpPr>
            <a:spLocks noGrp="1"/>
          </p:cNvSpPr>
          <p:nvPr>
            <p:ph idx="1"/>
          </p:nvPr>
        </p:nvSpPr>
        <p:spPr/>
        <p:txBody>
          <a:bodyPr>
            <a:normAutofit lnSpcReduction="10000"/>
          </a:bodyPr>
          <a:lstStyle/>
          <a:p>
            <a:r>
              <a:rPr lang="nl-NL"/>
              <a:t>&lt;35 graden</a:t>
            </a:r>
          </a:p>
          <a:p>
            <a:r>
              <a:rPr lang="nl-NL"/>
              <a:t>Verschijnselen:</a:t>
            </a:r>
            <a:br>
              <a:rPr lang="nl-NL"/>
            </a:br>
            <a:r>
              <a:rPr lang="nl-NL"/>
              <a:t>langzame oppervlakkige AH</a:t>
            </a:r>
            <a:br>
              <a:rPr lang="nl-NL"/>
            </a:br>
            <a:r>
              <a:rPr lang="nl-NL"/>
              <a:t>langzame hartslag</a:t>
            </a:r>
            <a:br>
              <a:rPr lang="nl-NL"/>
            </a:br>
            <a:r>
              <a:rPr lang="nl-NL"/>
              <a:t>verlaagde RR</a:t>
            </a:r>
            <a:br>
              <a:rPr lang="nl-NL"/>
            </a:br>
            <a:r>
              <a:rPr lang="nl-NL"/>
              <a:t>wijde oogpupillen</a:t>
            </a:r>
            <a:br>
              <a:rPr lang="nl-NL"/>
            </a:br>
            <a:br>
              <a:rPr lang="nl-NL"/>
            </a:br>
            <a:r>
              <a:rPr lang="nl-NL"/>
              <a:t>Iedere patiënt heeft risico op hypothermie, vooral ouderen en pasgeborenen</a:t>
            </a:r>
          </a:p>
        </p:txBody>
      </p:sp>
    </p:spTree>
    <p:extLst>
      <p:ext uri="{BB962C8B-B14F-4D97-AF65-F5344CB8AC3E}">
        <p14:creationId xmlns:p14="http://schemas.microsoft.com/office/powerpoint/2010/main" val="2856713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tx2"/>
                </a:solidFill>
              </a:rPr>
              <a:t>Symptomen verhoogde temperatuur en  hyperthermie?</a:t>
            </a:r>
          </a:p>
        </p:txBody>
      </p:sp>
      <p:sp>
        <p:nvSpPr>
          <p:cNvPr id="3" name="Tijdelijke aanduiding voor inhoud 2"/>
          <p:cNvSpPr>
            <a:spLocks noGrp="1"/>
          </p:cNvSpPr>
          <p:nvPr>
            <p:ph idx="1"/>
          </p:nvPr>
        </p:nvSpPr>
        <p:spPr/>
        <p:txBody>
          <a:bodyPr/>
          <a:lstStyle/>
          <a:p>
            <a:endParaRPr lang="nl-NL"/>
          </a:p>
        </p:txBody>
      </p:sp>
      <p:pic>
        <p:nvPicPr>
          <p:cNvPr id="3074" name="Picture 2" descr="http://monluna.nl/wp-content/uploads/2015/02/Vraagteken-04.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556792"/>
            <a:ext cx="4824536"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45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a:solidFill>
                  <a:schemeClr val="tx2"/>
                </a:solidFill>
              </a:rPr>
              <a:t>Symptomen als de temperatuur stijgt</a:t>
            </a:r>
          </a:p>
        </p:txBody>
      </p:sp>
      <p:sp>
        <p:nvSpPr>
          <p:cNvPr id="3" name="Tijdelijke aanduiding voor inhoud 2"/>
          <p:cNvSpPr>
            <a:spLocks noGrp="1"/>
          </p:cNvSpPr>
          <p:nvPr>
            <p:ph idx="1"/>
          </p:nvPr>
        </p:nvSpPr>
        <p:spPr/>
        <p:txBody>
          <a:bodyPr/>
          <a:lstStyle/>
          <a:p>
            <a:r>
              <a:rPr lang="nl-NL"/>
              <a:t>Vasodilatatie</a:t>
            </a:r>
          </a:p>
          <a:p>
            <a:r>
              <a:rPr lang="nl-NL"/>
              <a:t>Transpireren</a:t>
            </a:r>
          </a:p>
          <a:p>
            <a:r>
              <a:rPr lang="nl-NL"/>
              <a:t>Stofwisseling neemt af</a:t>
            </a:r>
          </a:p>
          <a:p>
            <a:pPr marL="0" indent="0">
              <a:buNone/>
            </a:pPr>
            <a:endParaRPr lang="nl-NL" b="1"/>
          </a:p>
        </p:txBody>
      </p:sp>
    </p:spTree>
    <p:extLst>
      <p:ext uri="{BB962C8B-B14F-4D97-AF65-F5344CB8AC3E}">
        <p14:creationId xmlns:p14="http://schemas.microsoft.com/office/powerpoint/2010/main" val="1158416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3501008"/>
            <a:ext cx="6286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normAutofit/>
          </a:bodyPr>
          <a:lstStyle/>
          <a:p>
            <a:r>
              <a:rPr lang="nl-NL" b="1">
                <a:solidFill>
                  <a:schemeClr val="tx2"/>
                </a:solidFill>
              </a:rPr>
              <a:t>Symptomen hyperthermie</a:t>
            </a:r>
          </a:p>
        </p:txBody>
      </p:sp>
      <p:sp>
        <p:nvSpPr>
          <p:cNvPr id="3" name="Tijdelijke aanduiding voor inhoud 2"/>
          <p:cNvSpPr>
            <a:spLocks noGrp="1"/>
          </p:cNvSpPr>
          <p:nvPr>
            <p:ph idx="1"/>
          </p:nvPr>
        </p:nvSpPr>
        <p:spPr/>
        <p:txBody>
          <a:bodyPr/>
          <a:lstStyle/>
          <a:p>
            <a:r>
              <a:rPr lang="nl-NL"/>
              <a:t>Verhoogde HF en ademhaling</a:t>
            </a:r>
          </a:p>
          <a:p>
            <a:r>
              <a:rPr lang="nl-NL"/>
              <a:t>Dorst en verminderde urineproductie</a:t>
            </a:r>
          </a:p>
          <a:p>
            <a:r>
              <a:rPr lang="nl-NL"/>
              <a:t>Algehele malaise</a:t>
            </a:r>
          </a:p>
          <a:p>
            <a:r>
              <a:rPr lang="nl-NL"/>
              <a:t>Sufheid en ijlen (koortsdelier)</a:t>
            </a:r>
          </a:p>
          <a:p>
            <a:r>
              <a:rPr lang="nl-NL"/>
              <a:t>Braken</a:t>
            </a:r>
          </a:p>
          <a:p>
            <a:r>
              <a:rPr lang="nl-NL"/>
              <a:t>Koude rillingen</a:t>
            </a:r>
          </a:p>
        </p:txBody>
      </p:sp>
    </p:spTree>
    <p:extLst>
      <p:ext uri="{BB962C8B-B14F-4D97-AF65-F5344CB8AC3E}">
        <p14:creationId xmlns:p14="http://schemas.microsoft.com/office/powerpoint/2010/main" val="1678468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a:solidFill>
                  <a:schemeClr val="tx2"/>
                </a:solidFill>
              </a:rPr>
              <a:t>Klinische problemen waarbij de warmteproductie te hoog is</a:t>
            </a:r>
          </a:p>
        </p:txBody>
      </p:sp>
      <p:sp>
        <p:nvSpPr>
          <p:cNvPr id="3" name="Tijdelijke aanduiding voor inhoud 2"/>
          <p:cNvSpPr>
            <a:spLocks noGrp="1"/>
          </p:cNvSpPr>
          <p:nvPr>
            <p:ph idx="1"/>
          </p:nvPr>
        </p:nvSpPr>
        <p:spPr/>
        <p:txBody>
          <a:bodyPr/>
          <a:lstStyle/>
          <a:p>
            <a:r>
              <a:rPr lang="nl-NL"/>
              <a:t>Grote inspanning</a:t>
            </a:r>
          </a:p>
          <a:p>
            <a:r>
              <a:rPr lang="nl-NL"/>
              <a:t>Koorts - koude rillingen</a:t>
            </a:r>
          </a:p>
          <a:p>
            <a:r>
              <a:rPr lang="nl-NL"/>
              <a:t>Sepsis</a:t>
            </a:r>
          </a:p>
          <a:p>
            <a:r>
              <a:rPr lang="nl-NL"/>
              <a:t>Hyperthyreoïdie </a:t>
            </a:r>
          </a:p>
          <a:p>
            <a:r>
              <a:rPr lang="nl-NL"/>
              <a:t>Status epilepticus</a:t>
            </a:r>
          </a:p>
          <a:p>
            <a:r>
              <a:rPr lang="nl-NL"/>
              <a:t>Etc. </a:t>
            </a:r>
          </a:p>
          <a:p>
            <a:endParaRPr lang="nl-NL"/>
          </a:p>
        </p:txBody>
      </p:sp>
    </p:spTree>
    <p:extLst>
      <p:ext uri="{BB962C8B-B14F-4D97-AF65-F5344CB8AC3E}">
        <p14:creationId xmlns:p14="http://schemas.microsoft.com/office/powerpoint/2010/main" val="889600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a:solidFill>
                  <a:schemeClr val="tx2"/>
                </a:solidFill>
              </a:rPr>
              <a:t>Klinische problemen waarin de warmteproductie te laag is</a:t>
            </a:r>
          </a:p>
        </p:txBody>
      </p:sp>
      <p:sp>
        <p:nvSpPr>
          <p:cNvPr id="3" name="Tijdelijke aanduiding voor inhoud 2"/>
          <p:cNvSpPr>
            <a:spLocks noGrp="1"/>
          </p:cNvSpPr>
          <p:nvPr>
            <p:ph idx="1"/>
          </p:nvPr>
        </p:nvSpPr>
        <p:spPr/>
        <p:txBody>
          <a:bodyPr/>
          <a:lstStyle/>
          <a:p>
            <a:r>
              <a:rPr lang="nl-NL"/>
              <a:t>Uitputting</a:t>
            </a:r>
          </a:p>
          <a:p>
            <a:r>
              <a:rPr lang="nl-NL"/>
              <a:t>Shock</a:t>
            </a:r>
          </a:p>
          <a:p>
            <a:r>
              <a:rPr lang="nl-NL"/>
              <a:t>Hyperthyreoïdie  </a:t>
            </a:r>
          </a:p>
          <a:p>
            <a:endParaRPr lang="nl-NL"/>
          </a:p>
        </p:txBody>
      </p:sp>
    </p:spTree>
    <p:extLst>
      <p:ext uri="{BB962C8B-B14F-4D97-AF65-F5344CB8AC3E}">
        <p14:creationId xmlns:p14="http://schemas.microsoft.com/office/powerpoint/2010/main" val="45901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chemeClr val="tx2"/>
                </a:solidFill>
              </a:rPr>
              <a:t>Observaties??</a:t>
            </a:r>
          </a:p>
        </p:txBody>
      </p:sp>
      <p:sp>
        <p:nvSpPr>
          <p:cNvPr id="3" name="Tijdelijke aanduiding voor inhoud 2"/>
          <p:cNvSpPr>
            <a:spLocks noGrp="1"/>
          </p:cNvSpPr>
          <p:nvPr>
            <p:ph idx="1"/>
          </p:nvPr>
        </p:nvSpPr>
        <p:spPr/>
        <p:txBody>
          <a:bodyPr/>
          <a:lstStyle/>
          <a:p>
            <a:r>
              <a:rPr lang="nl-NL" dirty="0"/>
              <a:t>Welke verpleegkundige observaties kun je doen?</a:t>
            </a:r>
          </a:p>
        </p:txBody>
      </p:sp>
    </p:spTree>
    <p:extLst>
      <p:ext uri="{BB962C8B-B14F-4D97-AF65-F5344CB8AC3E}">
        <p14:creationId xmlns:p14="http://schemas.microsoft.com/office/powerpoint/2010/main" val="4176603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15125" y="591344"/>
            <a:ext cx="2400300" cy="5585619"/>
          </a:xfrm>
        </p:spPr>
        <p:txBody>
          <a:bodyPr>
            <a:normAutofit/>
          </a:bodyPr>
          <a:lstStyle/>
          <a:p>
            <a:r>
              <a:rPr lang="nl-NL" b="1">
                <a:solidFill>
                  <a:srgbClr val="FFFFFF"/>
                </a:solidFill>
              </a:rPr>
              <a:t>Inhoud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ijdelijke aanduiding voor inhoud 2"/>
          <p:cNvSpPr>
            <a:spLocks noGrp="1"/>
          </p:cNvSpPr>
          <p:nvPr>
            <p:ph idx="1"/>
          </p:nvPr>
        </p:nvSpPr>
        <p:spPr>
          <a:xfrm>
            <a:off x="3335481" y="591344"/>
            <a:ext cx="5179868" cy="5585619"/>
          </a:xfrm>
        </p:spPr>
        <p:txBody>
          <a:bodyPr anchor="ctr">
            <a:normAutofit/>
          </a:bodyPr>
          <a:lstStyle/>
          <a:p>
            <a:r>
              <a:rPr lang="nl-NL" dirty="0"/>
              <a:t>Voorkennis activeren</a:t>
            </a:r>
          </a:p>
          <a:p>
            <a:r>
              <a:rPr lang="nl-NL" dirty="0"/>
              <a:t>Opdrachten ter verdieping</a:t>
            </a:r>
          </a:p>
          <a:p>
            <a:r>
              <a:rPr lang="nl-NL" dirty="0"/>
              <a:t>Bespreken: vitale dreigingen bij het thermoregulatiesysteem</a:t>
            </a:r>
          </a:p>
          <a:p>
            <a:pPr marL="0" indent="0">
              <a:buNone/>
            </a:pPr>
            <a:endParaRPr lang="nl-NL" dirty="0"/>
          </a:p>
        </p:txBody>
      </p:sp>
    </p:spTree>
    <p:extLst>
      <p:ext uri="{BB962C8B-B14F-4D97-AF65-F5344CB8AC3E}">
        <p14:creationId xmlns:p14="http://schemas.microsoft.com/office/powerpoint/2010/main" val="1249073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chemeClr val="tx2"/>
                </a:solidFill>
              </a:rPr>
              <a:t>Observaties</a:t>
            </a:r>
          </a:p>
        </p:txBody>
      </p:sp>
      <p:sp>
        <p:nvSpPr>
          <p:cNvPr id="3" name="Tijdelijke aanduiding voor inhoud 2"/>
          <p:cNvSpPr>
            <a:spLocks noGrp="1"/>
          </p:cNvSpPr>
          <p:nvPr>
            <p:ph idx="1"/>
          </p:nvPr>
        </p:nvSpPr>
        <p:spPr/>
        <p:txBody>
          <a:bodyPr/>
          <a:lstStyle/>
          <a:p>
            <a:r>
              <a:rPr lang="nl-NL"/>
              <a:t>Kerntemperatuur  meten</a:t>
            </a:r>
          </a:p>
          <a:p>
            <a:r>
              <a:rPr lang="en-US" err="1"/>
              <a:t>Kleur</a:t>
            </a:r>
            <a:r>
              <a:rPr lang="en-US"/>
              <a:t> van de </a:t>
            </a:r>
            <a:r>
              <a:rPr lang="en-US" err="1"/>
              <a:t>huid</a:t>
            </a:r>
            <a:endParaRPr lang="en-US"/>
          </a:p>
          <a:p>
            <a:r>
              <a:rPr lang="en-US" err="1"/>
              <a:t>Zweetproductie</a:t>
            </a:r>
            <a:r>
              <a:rPr lang="en-US"/>
              <a:t> </a:t>
            </a:r>
            <a:endParaRPr lang="nl-NL"/>
          </a:p>
          <a:p>
            <a:r>
              <a:rPr lang="nl-NL"/>
              <a:t>Onwillekeurige motoriek observeren</a:t>
            </a:r>
          </a:p>
          <a:p>
            <a:r>
              <a:rPr lang="nl-NL"/>
              <a:t>Gedrag observeren</a:t>
            </a:r>
          </a:p>
          <a:p>
            <a:r>
              <a:rPr lang="nl-NL"/>
              <a:t>Frequentie HF </a:t>
            </a:r>
          </a:p>
          <a:p>
            <a:r>
              <a:rPr lang="nl-NL"/>
              <a:t>Frequentie AH </a:t>
            </a:r>
          </a:p>
        </p:txBody>
      </p:sp>
    </p:spTree>
    <p:extLst>
      <p:ext uri="{BB962C8B-B14F-4D97-AF65-F5344CB8AC3E}">
        <p14:creationId xmlns:p14="http://schemas.microsoft.com/office/powerpoint/2010/main" val="1646539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dirty="0">
                <a:solidFill>
                  <a:schemeClr val="tx2"/>
                </a:solidFill>
              </a:rPr>
              <a:t>Zoek deze verschillende koortstypes uit. </a:t>
            </a:r>
            <a:br>
              <a:rPr lang="nl-NL" b="1" dirty="0">
                <a:solidFill>
                  <a:schemeClr val="tx2"/>
                </a:solidFill>
              </a:rPr>
            </a:br>
            <a:r>
              <a:rPr lang="nl-NL" b="1" dirty="0">
                <a:solidFill>
                  <a:schemeClr val="tx2"/>
                </a:solidFill>
              </a:rPr>
              <a:t>Bij welk ziektebeeld zie je deze?</a:t>
            </a:r>
          </a:p>
        </p:txBody>
      </p:sp>
      <p:sp>
        <p:nvSpPr>
          <p:cNvPr id="3" name="Tijdelijke aanduiding voor inhoud 2"/>
          <p:cNvSpPr>
            <a:spLocks noGrp="1"/>
          </p:cNvSpPr>
          <p:nvPr>
            <p:ph idx="1"/>
          </p:nvPr>
        </p:nvSpPr>
        <p:spPr/>
        <p:txBody>
          <a:bodyPr/>
          <a:lstStyle/>
          <a:p>
            <a:r>
              <a:rPr lang="nl-NL" dirty="0"/>
              <a:t>Intermitterende koorts</a:t>
            </a:r>
          </a:p>
          <a:p>
            <a:r>
              <a:rPr lang="nl-NL" dirty="0"/>
              <a:t>Remitterende koorts</a:t>
            </a:r>
          </a:p>
          <a:p>
            <a:r>
              <a:rPr lang="nl-NL" dirty="0"/>
              <a:t>Continue koorts</a:t>
            </a:r>
          </a:p>
          <a:p>
            <a:r>
              <a:rPr lang="nl-NL" dirty="0"/>
              <a:t>Typus </a:t>
            </a:r>
            <a:r>
              <a:rPr lang="nl-NL" dirty="0" err="1"/>
              <a:t>inversus</a:t>
            </a:r>
            <a:endParaRPr lang="nl-NL" dirty="0"/>
          </a:p>
          <a:p>
            <a:endParaRPr lang="nl-NL" dirty="0"/>
          </a:p>
        </p:txBody>
      </p:sp>
    </p:spTree>
    <p:extLst>
      <p:ext uri="{BB962C8B-B14F-4D97-AF65-F5344CB8AC3E}">
        <p14:creationId xmlns:p14="http://schemas.microsoft.com/office/powerpoint/2010/main" val="3029711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902839-D1BD-414F-8BF5-3837E9242352}"/>
              </a:ext>
            </a:extLst>
          </p:cNvPr>
          <p:cNvSpPr>
            <a:spLocks noGrp="1"/>
          </p:cNvSpPr>
          <p:nvPr>
            <p:ph type="title"/>
          </p:nvPr>
        </p:nvSpPr>
        <p:spPr/>
        <p:txBody>
          <a:bodyPr/>
          <a:lstStyle/>
          <a:p>
            <a:r>
              <a:rPr lang="nl-NL" dirty="0"/>
              <a:t>Vragen?</a:t>
            </a:r>
          </a:p>
        </p:txBody>
      </p:sp>
      <p:sp>
        <p:nvSpPr>
          <p:cNvPr id="3" name="Tijdelijke aanduiding voor inhoud 2">
            <a:extLst>
              <a:ext uri="{FF2B5EF4-FFF2-40B4-BE49-F238E27FC236}">
                <a16:creationId xmlns:a16="http://schemas.microsoft.com/office/drawing/2014/main" id="{DF3E32ED-4588-4BF9-8BE3-2A25D9A29E86}"/>
              </a:ext>
            </a:extLst>
          </p:cNvPr>
          <p:cNvSpPr>
            <a:spLocks noGrp="1"/>
          </p:cNvSpPr>
          <p:nvPr>
            <p:ph idx="1"/>
          </p:nvPr>
        </p:nvSpPr>
        <p:spPr/>
        <p:txBody>
          <a:bodyPr/>
          <a:lstStyle/>
          <a:p>
            <a:r>
              <a:rPr lang="nl-NL" dirty="0"/>
              <a:t>Neem je vragen mee naar de les</a:t>
            </a:r>
          </a:p>
          <a:p>
            <a:endParaRPr lang="nl-NL" dirty="0"/>
          </a:p>
        </p:txBody>
      </p:sp>
    </p:spTree>
    <p:extLst>
      <p:ext uri="{BB962C8B-B14F-4D97-AF65-F5344CB8AC3E}">
        <p14:creationId xmlns:p14="http://schemas.microsoft.com/office/powerpoint/2010/main" val="392359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9"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0"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785460" y="759805"/>
            <a:ext cx="7729890" cy="1325563"/>
          </a:xfrm>
        </p:spPr>
        <p:txBody>
          <a:bodyPr>
            <a:normAutofit/>
          </a:bodyPr>
          <a:lstStyle/>
          <a:p>
            <a:r>
              <a:rPr lang="nl-NL" sz="3500" b="1">
                <a:solidFill>
                  <a:srgbClr val="FFFFFF"/>
                </a:solidFill>
              </a:rPr>
              <a:t>Vitale dreigingen</a:t>
            </a:r>
          </a:p>
        </p:txBody>
      </p:sp>
      <p:sp>
        <p:nvSpPr>
          <p:cNvPr id="3" name="Tijdelijke aanduiding voor inhoud 2"/>
          <p:cNvSpPr>
            <a:spLocks noGrp="1"/>
          </p:cNvSpPr>
          <p:nvPr>
            <p:ph idx="1"/>
          </p:nvPr>
        </p:nvSpPr>
        <p:spPr>
          <a:xfrm>
            <a:off x="1068678" y="2494450"/>
            <a:ext cx="3040158" cy="3563159"/>
          </a:xfrm>
        </p:spPr>
        <p:txBody>
          <a:bodyPr>
            <a:normAutofit/>
          </a:bodyPr>
          <a:lstStyle/>
          <a:p>
            <a:r>
              <a:rPr lang="nl-NL" sz="2100" dirty="0"/>
              <a:t>Zoek de volgende begrippen op;</a:t>
            </a:r>
          </a:p>
          <a:p>
            <a:r>
              <a:rPr lang="nl-NL" sz="2100" dirty="0"/>
              <a:t>Koorts</a:t>
            </a:r>
          </a:p>
          <a:p>
            <a:r>
              <a:rPr lang="nl-NL" sz="2100" dirty="0"/>
              <a:t>Hyperthermie</a:t>
            </a:r>
          </a:p>
          <a:p>
            <a:r>
              <a:rPr lang="nl-NL" sz="2100" dirty="0"/>
              <a:t>Hypothermie</a:t>
            </a:r>
          </a:p>
        </p:txBody>
      </p:sp>
      <p:pic>
        <p:nvPicPr>
          <p:cNvPr id="1026" name="Picture 2" descr="http://moeders.net/wp-content/uploads/2013/04/baby-met-hoge-koorts.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23" r="15414" b="2"/>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0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chemeClr val="tx2"/>
                </a:solidFill>
              </a:rPr>
              <a:t>Kennisvragen </a:t>
            </a:r>
          </a:p>
        </p:txBody>
      </p:sp>
      <p:sp>
        <p:nvSpPr>
          <p:cNvPr id="3" name="Tijdelijke aanduiding voor inhoud 2"/>
          <p:cNvSpPr>
            <a:spLocks noGrp="1"/>
          </p:cNvSpPr>
          <p:nvPr>
            <p:ph idx="1"/>
          </p:nvPr>
        </p:nvSpPr>
        <p:spPr/>
        <p:txBody>
          <a:bodyPr/>
          <a:lstStyle/>
          <a:p>
            <a:r>
              <a:rPr lang="nl-NL"/>
              <a:t>Wat is de gemiddelde lichaamstemperatuur van de mens?</a:t>
            </a:r>
          </a:p>
          <a:p>
            <a:r>
              <a:rPr lang="nl-NL"/>
              <a:t>Hoe heet de temperatuur aan de buitenkant van het lichaam?</a:t>
            </a:r>
          </a:p>
          <a:p>
            <a:r>
              <a:rPr lang="nl-NL"/>
              <a:t>Hoe de temperatuur aan de binnen in het lichaam?</a:t>
            </a:r>
          </a:p>
          <a:p>
            <a:endParaRPr lang="nl-NL"/>
          </a:p>
        </p:txBody>
      </p:sp>
    </p:spTree>
    <p:extLst>
      <p:ext uri="{BB962C8B-B14F-4D97-AF65-F5344CB8AC3E}">
        <p14:creationId xmlns:p14="http://schemas.microsoft.com/office/powerpoint/2010/main" val="3375164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chemeClr val="tx2"/>
                </a:solidFill>
              </a:rPr>
              <a:t>Temperatuur regulatie</a:t>
            </a:r>
          </a:p>
        </p:txBody>
      </p:sp>
      <p:sp>
        <p:nvSpPr>
          <p:cNvPr id="4" name="Tijdelijke aanduiding voor inhoud 3"/>
          <p:cNvSpPr>
            <a:spLocks noGrp="1"/>
          </p:cNvSpPr>
          <p:nvPr>
            <p:ph sz="half" idx="2"/>
          </p:nvPr>
        </p:nvSpPr>
        <p:spPr/>
        <p:txBody>
          <a:bodyPr/>
          <a:lstStyle/>
          <a:p>
            <a:r>
              <a:rPr lang="nl-NL"/>
              <a:t>Kern: hoofd &amp; romp</a:t>
            </a:r>
          </a:p>
          <a:p>
            <a:endParaRPr lang="nl-NL"/>
          </a:p>
          <a:p>
            <a:r>
              <a:rPr lang="nl-NL"/>
              <a:t>Schil: huid, onderhuidse bindweefsel &amp; oppervlakkige spieren</a:t>
            </a:r>
          </a:p>
          <a:p>
            <a:endParaRPr lang="nl-NL"/>
          </a:p>
          <a:p>
            <a:pPr marL="0" indent="0">
              <a:buNone/>
            </a:pPr>
            <a:endParaRPr lang="nl-NL"/>
          </a:p>
        </p:txBody>
      </p:sp>
      <p:pic>
        <p:nvPicPr>
          <p:cNvPr id="5" name="Picture 2" descr="http://www.duikkids.nl/Afbeeldingen/Pagina%20afb/Water%20-%20lijf/Lichaamstemp%20kern%20en%20schil.png">
            <a:hlinkClick r:id="rId3"/>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553045" y="2122622"/>
            <a:ext cx="3846909" cy="348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19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chemeClr val="tx2"/>
                </a:solidFill>
              </a:rPr>
              <a:t>Kennisvragen </a:t>
            </a:r>
          </a:p>
        </p:txBody>
      </p:sp>
      <p:sp>
        <p:nvSpPr>
          <p:cNvPr id="3" name="Tijdelijke aanduiding voor inhoud 2"/>
          <p:cNvSpPr>
            <a:spLocks noGrp="1"/>
          </p:cNvSpPr>
          <p:nvPr>
            <p:ph idx="1"/>
          </p:nvPr>
        </p:nvSpPr>
        <p:spPr/>
        <p:txBody>
          <a:bodyPr/>
          <a:lstStyle/>
          <a:p>
            <a:r>
              <a:rPr lang="nl-NL"/>
              <a:t>Rondom welk orgaan is de kerntemperatuur hoger en wat is de oorzaak?</a:t>
            </a:r>
          </a:p>
          <a:p>
            <a:r>
              <a:rPr lang="nl-NL"/>
              <a:t>Welk deel van de hersenen regelt de temperatuur?</a:t>
            </a:r>
          </a:p>
          <a:p>
            <a:r>
              <a:rPr lang="nl-NL"/>
              <a:t>Wanneer is er sprake van hypothermie?</a:t>
            </a:r>
          </a:p>
          <a:p>
            <a:r>
              <a:rPr lang="nl-NL"/>
              <a:t>Wanneer is er sprake van hyperthermie?</a:t>
            </a:r>
          </a:p>
          <a:p>
            <a:endParaRPr lang="nl-NL"/>
          </a:p>
          <a:p>
            <a:pPr marL="0" indent="0">
              <a:buNone/>
            </a:pPr>
            <a:endParaRPr lang="nl-NL"/>
          </a:p>
          <a:p>
            <a:endParaRPr lang="nl-NL"/>
          </a:p>
          <a:p>
            <a:endParaRPr lang="nl-NL"/>
          </a:p>
        </p:txBody>
      </p:sp>
    </p:spTree>
    <p:extLst>
      <p:ext uri="{BB962C8B-B14F-4D97-AF65-F5344CB8AC3E}">
        <p14:creationId xmlns:p14="http://schemas.microsoft.com/office/powerpoint/2010/main" val="397716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5194920" cy="1211734"/>
          </a:xfrm>
        </p:spPr>
        <p:txBody>
          <a:bodyPr>
            <a:noAutofit/>
          </a:bodyPr>
          <a:lstStyle/>
          <a:p>
            <a:r>
              <a:rPr lang="nl-NL" sz="4000">
                <a:solidFill>
                  <a:schemeClr val="tx2"/>
                </a:solidFill>
              </a:rPr>
              <a:t>Warmte balans</a:t>
            </a:r>
          </a:p>
        </p:txBody>
      </p:sp>
      <p:sp>
        <p:nvSpPr>
          <p:cNvPr id="3" name="Tijdelijke aanduiding voor inhoud 2"/>
          <p:cNvSpPr>
            <a:spLocks noGrp="1"/>
          </p:cNvSpPr>
          <p:nvPr>
            <p:ph idx="1"/>
          </p:nvPr>
        </p:nvSpPr>
        <p:spPr>
          <a:xfrm>
            <a:off x="6084168" y="273051"/>
            <a:ext cx="2602632" cy="5820246"/>
          </a:xfrm>
        </p:spPr>
        <p:txBody>
          <a:bodyPr/>
          <a:lstStyle/>
          <a:p>
            <a:endParaRPr lang="nl-NL"/>
          </a:p>
        </p:txBody>
      </p:sp>
      <p:sp>
        <p:nvSpPr>
          <p:cNvPr id="4" name="Tijdelijke aanduiding voor tekst 3"/>
          <p:cNvSpPr>
            <a:spLocks noGrp="1"/>
          </p:cNvSpPr>
          <p:nvPr>
            <p:ph type="body" sz="half" idx="2"/>
          </p:nvPr>
        </p:nvSpPr>
        <p:spPr>
          <a:xfrm>
            <a:off x="457200" y="1435100"/>
            <a:ext cx="4978896" cy="1921892"/>
          </a:xfrm>
        </p:spPr>
        <p:txBody>
          <a:bodyPr>
            <a:normAutofit/>
          </a:bodyPr>
          <a:lstStyle/>
          <a:p>
            <a:pPr marL="342900" indent="-342900">
              <a:buFontTx/>
              <a:buChar char="-"/>
            </a:pPr>
            <a:r>
              <a:rPr lang="nl-NL" sz="2800"/>
              <a:t>Thermosensoren van de huid</a:t>
            </a:r>
          </a:p>
          <a:p>
            <a:pPr marL="342900" indent="-342900">
              <a:buFontTx/>
              <a:buChar char="-"/>
            </a:pPr>
            <a:r>
              <a:rPr lang="nl-NL" sz="2800"/>
              <a:t>Hypothalamus: temperatuur regulerend centrum</a:t>
            </a:r>
          </a:p>
        </p:txBody>
      </p:sp>
      <p:pic>
        <p:nvPicPr>
          <p:cNvPr id="3074" name="Picture 2" descr="https://encrypted-tbn1.gstatic.com/images?q=tbn:ANd9GcRviEixxNYyACccJNowaozVKGmW7mSv2KFXFEpAn-qB-FO_9WFjjF4iU-z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628800"/>
            <a:ext cx="1209675" cy="3743325"/>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635515" y="3500462"/>
            <a:ext cx="5112568" cy="3631763"/>
          </a:xfrm>
          <a:prstGeom prst="rect">
            <a:avLst/>
          </a:prstGeom>
          <a:noFill/>
        </p:spPr>
        <p:txBody>
          <a:bodyPr wrap="square" rtlCol="0">
            <a:spAutoFit/>
          </a:bodyPr>
          <a:lstStyle/>
          <a:p>
            <a:r>
              <a:rPr lang="nl-NL" sz="4000" b="1">
                <a:solidFill>
                  <a:schemeClr val="tx2"/>
                </a:solidFill>
              </a:rPr>
              <a:t>Warmte productie</a:t>
            </a:r>
            <a:br>
              <a:rPr lang="nl-NL" sz="2800"/>
            </a:br>
            <a:r>
              <a:rPr lang="nl-NL" sz="2800"/>
              <a:t>-Activiteit van de celstofwisseling</a:t>
            </a:r>
          </a:p>
          <a:p>
            <a:endParaRPr lang="nl-NL"/>
          </a:p>
          <a:p>
            <a:endParaRPr lang="nl-NL"/>
          </a:p>
          <a:p>
            <a:endParaRPr lang="nl-NL"/>
          </a:p>
          <a:p>
            <a:endParaRPr lang="nl-NL"/>
          </a:p>
          <a:p>
            <a:endParaRPr lang="nl-NL"/>
          </a:p>
          <a:p>
            <a:endParaRPr lang="nl-NL"/>
          </a:p>
          <a:p>
            <a:endParaRPr lang="nl-NL"/>
          </a:p>
          <a:p>
            <a:endParaRPr lang="nl-NL"/>
          </a:p>
          <a:p>
            <a:endParaRPr lang="nl-NL"/>
          </a:p>
        </p:txBody>
      </p:sp>
    </p:spTree>
    <p:extLst>
      <p:ext uri="{BB962C8B-B14F-4D97-AF65-F5344CB8AC3E}">
        <p14:creationId xmlns:p14="http://schemas.microsoft.com/office/powerpoint/2010/main" val="3522220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a:solidFill>
                  <a:schemeClr val="tx2"/>
                </a:solidFill>
              </a:rPr>
              <a:t>Kennisvragen </a:t>
            </a:r>
          </a:p>
        </p:txBody>
      </p:sp>
      <p:sp>
        <p:nvSpPr>
          <p:cNvPr id="3" name="Tijdelijke aanduiding voor inhoud 2"/>
          <p:cNvSpPr>
            <a:spLocks noGrp="1"/>
          </p:cNvSpPr>
          <p:nvPr>
            <p:ph idx="1"/>
          </p:nvPr>
        </p:nvSpPr>
        <p:spPr/>
        <p:txBody>
          <a:bodyPr/>
          <a:lstStyle/>
          <a:p>
            <a:r>
              <a:rPr lang="nl-NL"/>
              <a:t>Wanneer is er sprake van subfebriele temp?</a:t>
            </a:r>
          </a:p>
          <a:p>
            <a:r>
              <a:rPr lang="nl-NL"/>
              <a:t>Wanneer is er sprake van koorts?</a:t>
            </a:r>
          </a:p>
          <a:p>
            <a:r>
              <a:rPr lang="nl-NL"/>
              <a:t>Wat gebeurt er in het lichaam bij een temperatuur boven 41 graden?</a:t>
            </a:r>
          </a:p>
          <a:p>
            <a:r>
              <a:rPr lang="nl-NL"/>
              <a:t>Wat zijn pyrogenen en noem de 4 voorbeelden?</a:t>
            </a:r>
          </a:p>
          <a:p>
            <a:pPr marL="0" indent="0">
              <a:buNone/>
            </a:pPr>
            <a:endParaRPr lang="nl-NL"/>
          </a:p>
          <a:p>
            <a:pPr marL="0" indent="0">
              <a:buNone/>
            </a:pPr>
            <a:endParaRPr lang="nl-NL"/>
          </a:p>
          <a:p>
            <a:endParaRPr lang="nl-NL"/>
          </a:p>
          <a:p>
            <a:endParaRPr lang="nl-NL"/>
          </a:p>
        </p:txBody>
      </p:sp>
    </p:spTree>
    <p:extLst>
      <p:ext uri="{BB962C8B-B14F-4D97-AF65-F5344CB8AC3E}">
        <p14:creationId xmlns:p14="http://schemas.microsoft.com/office/powerpoint/2010/main" val="3955776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b="1">
                <a:solidFill>
                  <a:schemeClr val="tx2"/>
                </a:solidFill>
              </a:rPr>
              <a:t>Welke relaties heeft dit met de andere organen/systemen?</a:t>
            </a:r>
          </a:p>
        </p:txBody>
      </p:sp>
      <p:sp>
        <p:nvSpPr>
          <p:cNvPr id="3" name="Tijdelijke aanduiding voor inhoud 2"/>
          <p:cNvSpPr>
            <a:spLocks noGrp="1"/>
          </p:cNvSpPr>
          <p:nvPr>
            <p:ph idx="1"/>
          </p:nvPr>
        </p:nvSpPr>
        <p:spPr/>
        <p:txBody>
          <a:bodyPr/>
          <a:lstStyle/>
          <a:p>
            <a:endParaRPr lang="nl-NL"/>
          </a:p>
          <a:p>
            <a:r>
              <a:rPr lang="nl-NL"/>
              <a:t>Ademhaling</a:t>
            </a:r>
          </a:p>
          <a:p>
            <a:r>
              <a:rPr lang="nl-NL"/>
              <a:t>Circulatie</a:t>
            </a:r>
          </a:p>
          <a:p>
            <a:r>
              <a:rPr lang="nl-NL"/>
              <a:t>Vocht &amp; elektrolytenbalans</a:t>
            </a:r>
          </a:p>
          <a:p>
            <a:r>
              <a:rPr lang="nl-NL"/>
              <a:t>Neurologisch systeem</a:t>
            </a:r>
          </a:p>
        </p:txBody>
      </p:sp>
    </p:spTree>
    <p:extLst>
      <p:ext uri="{BB962C8B-B14F-4D97-AF65-F5344CB8AC3E}">
        <p14:creationId xmlns:p14="http://schemas.microsoft.com/office/powerpoint/2010/main" val="379159139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28FFFB790A294A9650DAEA9DD53915" ma:contentTypeVersion="13" ma:contentTypeDescription="Een nieuw document maken." ma:contentTypeScope="" ma:versionID="76b8b450dd0e9c1cf9a8c24a15b337e1">
  <xsd:schema xmlns:xsd="http://www.w3.org/2001/XMLSchema" xmlns:xs="http://www.w3.org/2001/XMLSchema" xmlns:p="http://schemas.microsoft.com/office/2006/metadata/properties" xmlns:ns3="c8b2b4d3-1a6c-440b-9c4d-e38ff5295e4b" xmlns:ns4="ed0a956d-069a-45b7-ad00-7e2a6762f641" targetNamespace="http://schemas.microsoft.com/office/2006/metadata/properties" ma:root="true" ma:fieldsID="250a493d263893f8f14ccc8562fb46c3" ns3:_="" ns4:_="">
    <xsd:import namespace="c8b2b4d3-1a6c-440b-9c4d-e38ff5295e4b"/>
    <xsd:import namespace="ed0a956d-069a-45b7-ad00-7e2a6762f64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b2b4d3-1a6c-440b-9c4d-e38ff5295e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0a956d-069a-45b7-ad00-7e2a6762f641"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SharingHintHash" ma:index="12"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AA379-1A09-45EE-A95E-543A90D7EAF2}">
  <ds:schemaRefs>
    <ds:schemaRef ds:uri="c8b2b4d3-1a6c-440b-9c4d-e38ff5295e4b"/>
    <ds:schemaRef ds:uri="ed0a956d-069a-45b7-ad00-7e2a6762f6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F466045-D274-4AA7-A78B-5068EFA8E7CB}">
  <ds:schemaRefs>
    <ds:schemaRef ds:uri="http://schemas.microsoft.com/sharepoint/v3/contenttype/forms"/>
  </ds:schemaRefs>
</ds:datastoreItem>
</file>

<file path=customXml/itemProps3.xml><?xml version="1.0" encoding="utf-8"?>
<ds:datastoreItem xmlns:ds="http://schemas.openxmlformats.org/officeDocument/2006/customXml" ds:itemID="{FC6DEDE7-574C-43D4-A69F-5E56A3E4F81D}">
  <ds:schemaRefs>
    <ds:schemaRef ds:uri="c8b2b4d3-1a6c-440b-9c4d-e38ff5295e4b"/>
    <ds:schemaRef ds:uri="ed0a956d-069a-45b7-ad00-7e2a6762f6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Diavoorstelling (4:3)</PresentationFormat>
  <Paragraphs>156</Paragraphs>
  <Slides>22</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22</vt:i4>
      </vt:variant>
    </vt:vector>
  </HeadingPairs>
  <TitlesOfParts>
    <vt:vector size="26" baseType="lpstr">
      <vt:lpstr>Arial</vt:lpstr>
      <vt:lpstr>Calibri</vt:lpstr>
      <vt:lpstr>Wingdings</vt:lpstr>
      <vt:lpstr>Kantoorthema</vt:lpstr>
      <vt:lpstr>Thermoregulatiesysteem</vt:lpstr>
      <vt:lpstr>Inhoud</vt:lpstr>
      <vt:lpstr>Vitale dreigingen</vt:lpstr>
      <vt:lpstr>Kennisvragen </vt:lpstr>
      <vt:lpstr>Temperatuur regulatie</vt:lpstr>
      <vt:lpstr>Kennisvragen </vt:lpstr>
      <vt:lpstr>Warmte balans</vt:lpstr>
      <vt:lpstr>Kennisvragen </vt:lpstr>
      <vt:lpstr>Welke relaties heeft dit met de andere organen/systemen?</vt:lpstr>
      <vt:lpstr>Symptomen verlaagde temperatuur en hypothermie?</vt:lpstr>
      <vt:lpstr>Symptomen </vt:lpstr>
      <vt:lpstr>Symptomen hypothermie </vt:lpstr>
      <vt:lpstr>Hypothermie</vt:lpstr>
      <vt:lpstr>Symptomen verhoogde temperatuur en  hyperthermie?</vt:lpstr>
      <vt:lpstr>Symptomen als de temperatuur stijgt</vt:lpstr>
      <vt:lpstr>Symptomen hyperthermie</vt:lpstr>
      <vt:lpstr>Klinische problemen waarbij de warmteproductie te hoog is</vt:lpstr>
      <vt:lpstr>Klinische problemen waarin de warmteproductie te laag is</vt:lpstr>
      <vt:lpstr>Observaties??</vt:lpstr>
      <vt:lpstr>Observaties</vt:lpstr>
      <vt:lpstr>Zoek deze verschillende koortstypes uit.  Bij welk ziektebeeld zie je deze?</vt:lpstr>
      <vt:lpstr>Vragen?</vt:lpstr>
    </vt:vector>
  </TitlesOfParts>
  <Company>Noorderpoort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Thermoregulatiesysteem</dc:title>
  <dc:creator>Visser,M.</dc:creator>
  <cp:lastModifiedBy>Inge Drenth - Winters</cp:lastModifiedBy>
  <cp:revision>22</cp:revision>
  <dcterms:created xsi:type="dcterms:W3CDTF">2015-11-09T12:15:21Z</dcterms:created>
  <dcterms:modified xsi:type="dcterms:W3CDTF">2022-03-16T13:06:12Z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0x0101004828FFFB790A294A9650DAEA9DD53915</vt:lpwstr>
  </property>
</Properties>
</file>